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7" r:id="rId3"/>
    <p:sldId id="257" r:id="rId5"/>
    <p:sldId id="574" r:id="rId6"/>
    <p:sldId id="575" r:id="rId7"/>
    <p:sldId id="806" r:id="rId8"/>
    <p:sldId id="808" r:id="rId9"/>
    <p:sldId id="583" r:id="rId10"/>
    <p:sldId id="809" r:id="rId11"/>
    <p:sldId id="810" r:id="rId12"/>
    <p:sldId id="811" r:id="rId13"/>
    <p:sldId id="812" r:id="rId14"/>
    <p:sldId id="813" r:id="rId15"/>
    <p:sldId id="814" r:id="rId16"/>
    <p:sldId id="853" r:id="rId17"/>
    <p:sldId id="816" r:id="rId18"/>
    <p:sldId id="817" r:id="rId19"/>
    <p:sldId id="818" r:id="rId20"/>
    <p:sldId id="854" r:id="rId21"/>
    <p:sldId id="819" r:id="rId22"/>
    <p:sldId id="820" r:id="rId23"/>
    <p:sldId id="830" r:id="rId24"/>
    <p:sldId id="834" r:id="rId25"/>
    <p:sldId id="848" r:id="rId26"/>
    <p:sldId id="847" r:id="rId27"/>
    <p:sldId id="855" r:id="rId28"/>
    <p:sldId id="849" r:id="rId29"/>
    <p:sldId id="85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848C0"/>
    <a:srgbClr val="725F42"/>
    <a:srgbClr val="957B55"/>
    <a:srgbClr val="887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1" autoAdjust="0"/>
    <p:restoredTop sz="94660"/>
  </p:normalViewPr>
  <p:slideViewPr>
    <p:cSldViewPr>
      <p:cViewPr varScale="1">
        <p:scale>
          <a:sx n="65" d="100"/>
          <a:sy n="65" d="100"/>
        </p:scale>
        <p:origin x="596" y="52"/>
      </p:cViewPr>
      <p:guideLst>
        <p:guide orient="horz" pos="2950"/>
        <p:guide pos="3889"/>
        <p:guide pos="1203"/>
        <p:guide pos="5039"/>
        <p:guide pos="64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637C0-1F94-4FE6-A671-110DD2A1381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94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90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6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235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47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807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7DB20-2E87-4E5B-9441-63DB909E25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2B5CC-3DF7-4CFC-BB6F-C9B2D7E763A5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5ADD5-BBEB-4F93-82B1-DE7B6B4BB47C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3AAC6-B715-4F06-991C-2803DC77D751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B7C7C-798D-42C6-8C92-142E7AA39C7E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82C129-7450-4A17-B3DA-D1B842132156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10622-D0AB-410D-BD9B-6678D7C42A84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76188-6D91-4C51-A641-E86C758C0381}" type="slidenum">
              <a:rPr lang="zh-CN" altLang="zh-CN" smtClean="0"/>
            </a:fld>
            <a:endParaRPr lang="zh-CN" altLang="zh-CN"/>
          </a:p>
        </p:txBody>
      </p:sp>
      <p:sp>
        <p:nvSpPr>
          <p:cNvPr id="10" name="矩形 9"/>
          <p:cNvSpPr/>
          <p:nvPr userDrawn="1"/>
        </p:nvSpPr>
        <p:spPr>
          <a:xfrm>
            <a:off x="9173492" y="6376233"/>
            <a:ext cx="1033515" cy="29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35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35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35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35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  <a:endParaRPr lang="en-US" altLang="zh-CN" sz="135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35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  <a:endParaRPr lang="en-US" altLang="zh-CN" sz="135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  <a:endParaRPr lang="en-US" altLang="zh-CN" sz="135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35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35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35" dirty="0">
              <a:solidFill>
                <a:schemeClr val="bg2">
                  <a:lumMod val="20000"/>
                  <a:lumOff val="80000"/>
                </a:scheme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B9886-C5F1-4CAC-B2C7-E7FF91FF14B6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04115-C947-4B3B-8BC9-A0E76F31C3BF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CFA44-D2E3-4DB0-B424-685F0DF4935D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118C1-1B0D-4999-8545-95E7E76C6762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E3AAC6-B715-4F06-991C-2803DC77D751}" type="slidenum">
              <a:rPr lang="zh-CN" altLang="zh-CN" smtClean="0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GIF"/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hyperlink" Target="http://www.kmszx.gov.c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2" y="5241206"/>
            <a:ext cx="12192003" cy="1616799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543175" y="2667000"/>
            <a:ext cx="71062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市政协提案系统使用指南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-1882" y="2"/>
            <a:ext cx="12195764" cy="981591"/>
          </a:xfrm>
          <a:prstGeom prst="rect">
            <a:avLst/>
          </a:prstGeom>
          <a:solidFill>
            <a:srgbClr val="1848C0">
              <a:alpha val="89803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3205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351954" y="217661"/>
            <a:ext cx="564562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其他栏目</a:t>
            </a:r>
            <a:endParaRPr lang="zh-CN" altLang="en-US"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-1882" y="481906"/>
            <a:ext cx="2936300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9285533" y="482753"/>
            <a:ext cx="2908351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10" name="文本框 9"/>
          <p:cNvSpPr txBox="1"/>
          <p:nvPr/>
        </p:nvSpPr>
        <p:spPr>
          <a:xfrm>
            <a:off x="5122516" y="2241050"/>
            <a:ext cx="908093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显示提案人领衔的提案信息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05" y="1957367"/>
            <a:ext cx="3841885" cy="82116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05" y="3013875"/>
            <a:ext cx="4162343" cy="89627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47" y="3941677"/>
            <a:ext cx="4236282" cy="104022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46" y="4970841"/>
            <a:ext cx="4162343" cy="1008067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5122516" y="3331801"/>
            <a:ext cx="908093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显示正在办理中的提案人提案信息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22516" y="4319751"/>
            <a:ext cx="908093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显示提案人参与的联名提案信息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22516" y="5249445"/>
            <a:ext cx="908093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显示已答复的提案信息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 bldLvl="0" animBg="1"/>
      <p:bldP spid="7176" grpId="0" bldLvl="0" animBg="1"/>
      <p:bldP spid="717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37963" y="2269047"/>
            <a:ext cx="5749803" cy="2208352"/>
          </a:xfrm>
          <a:prstGeom prst="rect">
            <a:avLst/>
          </a:prstGeom>
          <a:solidFill>
            <a:srgbClr val="184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45285"/>
            <a:endParaRPr lang="zh-CN" altLang="en-US" sz="2265">
              <a:solidFill>
                <a:srgbClr val="1F497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07882" y="2269047"/>
            <a:ext cx="384061" cy="2208352"/>
          </a:xfrm>
          <a:prstGeom prst="rect">
            <a:avLst/>
          </a:prstGeom>
          <a:solidFill>
            <a:srgbClr val="184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265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6608" y="2528027"/>
            <a:ext cx="1415773" cy="1569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5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endParaRPr lang="zh-CN" altLang="en-US" sz="9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占位符 3"/>
          <p:cNvSpPr txBox="1"/>
          <p:nvPr/>
        </p:nvSpPr>
        <p:spPr>
          <a:xfrm>
            <a:off x="6384122" y="2920033"/>
            <a:ext cx="5583607" cy="711401"/>
          </a:xfrm>
          <a:prstGeom prst="rect">
            <a:avLst/>
          </a:prstGeom>
        </p:spPr>
        <p:txBody>
          <a:bodyPr vert="horz" lIns="121927" tIns="60963" rIns="121927" bIns="60963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提案提交（电脑端）</a:t>
            </a:r>
            <a:endParaRPr sz="48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84124" y="4416232"/>
            <a:ext cx="5378257" cy="60977"/>
          </a:xfrm>
          <a:prstGeom prst="rect">
            <a:avLst/>
          </a:prstGeom>
          <a:solidFill>
            <a:srgbClr val="1848C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265">
              <a:solidFill>
                <a:srgbClr val="1F497D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/>
      <p:bldP spid="13" grpId="0"/>
      <p:bldP spid="1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-1882" y="2"/>
            <a:ext cx="12195764" cy="981591"/>
          </a:xfrm>
          <a:prstGeom prst="rect">
            <a:avLst/>
          </a:prstGeom>
          <a:solidFill>
            <a:srgbClr val="1848C0">
              <a:alpha val="89803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3205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351954" y="217661"/>
            <a:ext cx="564562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提案提交（电脑端）</a:t>
            </a:r>
            <a:endParaRPr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-1882" y="481906"/>
            <a:ext cx="2936300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9285533" y="482753"/>
            <a:ext cx="2908351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22" name="文本框 21"/>
          <p:cNvSpPr txBox="1"/>
          <p:nvPr/>
        </p:nvSpPr>
        <p:spPr>
          <a:xfrm>
            <a:off x="762635" y="1372235"/>
            <a:ext cx="11351260" cy="2153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3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提案类型：</a:t>
            </a:r>
            <a:endParaRPr lang="en-US" altLang="zh-CN" sz="23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点击提交大会提案（大会后提交时，应点击提交闭会提案），弹出提案提交界面</a:t>
            </a:r>
            <a:endParaRPr lang="en-US" altLang="zh-CN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请根据具体情况选择提案类型：</a:t>
            </a:r>
            <a:endParaRPr lang="en-US" altLang="zh-CN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3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委员个人提案或委员联名提案；单个集体提案或集体联名提案</a:t>
            </a:r>
            <a:endParaRPr lang="zh-CN" altLang="en-US" sz="23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 descr="C:\Users\Administrator\Desktop\1.png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200" y="3810000"/>
            <a:ext cx="12240895" cy="17183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 bldLvl="0" animBg="1"/>
      <p:bldP spid="7176" grpId="0" bldLvl="0" animBg="1"/>
      <p:bldP spid="717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-1882" y="2"/>
            <a:ext cx="12195764" cy="981591"/>
          </a:xfrm>
          <a:prstGeom prst="rect">
            <a:avLst/>
          </a:prstGeom>
          <a:solidFill>
            <a:srgbClr val="1848C0">
              <a:alpha val="89803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3205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351954" y="217661"/>
            <a:ext cx="564562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提案提交（电脑端）</a:t>
            </a:r>
            <a:endParaRPr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-1882" y="481906"/>
            <a:ext cx="2936300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9285533" y="482753"/>
            <a:ext cx="2908351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11" name="文本框 10"/>
          <p:cNvSpPr txBox="1"/>
          <p:nvPr/>
        </p:nvSpPr>
        <p:spPr>
          <a:xfrm>
            <a:off x="1981835" y="5715000"/>
            <a:ext cx="96018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案由（标题）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案由应符合规范，请按照：“关于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......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提案”格式提交！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C:\Users\Administrator\Desktop\2.png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934335" y="1747838"/>
            <a:ext cx="6689090" cy="32994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 bldLvl="0" animBg="1"/>
      <p:bldP spid="7176" grpId="0" bldLvl="0" animBg="1"/>
      <p:bldP spid="717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-1882" y="2"/>
            <a:ext cx="12195764" cy="981591"/>
          </a:xfrm>
          <a:prstGeom prst="rect">
            <a:avLst/>
          </a:prstGeom>
          <a:solidFill>
            <a:srgbClr val="1848C0">
              <a:alpha val="89803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3205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351954" y="217661"/>
            <a:ext cx="564562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提案提交（电脑端）</a:t>
            </a:r>
            <a:endParaRPr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-1882" y="481906"/>
            <a:ext cx="2936300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9285533" y="482753"/>
            <a:ext cx="2908351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15" name="文本框 14"/>
          <p:cNvSpPr txBox="1"/>
          <p:nvPr/>
        </p:nvSpPr>
        <p:spPr>
          <a:xfrm>
            <a:off x="533546" y="4876762"/>
            <a:ext cx="1124331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联名提案须选择联名人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委员联名提案，选择提案联名人时，请选择“专委会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活动组、界别、常委”三个栏目下的委员（可点击“查询”，输入委员姓名或委员证号，实现委员快速查找、勾选）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集体联名提案，选择联名集体时，请选择“集体单位”栏目下的集体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b="1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952" y="1295456"/>
            <a:ext cx="6327078" cy="34492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20" y="1858674"/>
            <a:ext cx="6442841" cy="24262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 bldLvl="0" animBg="1"/>
      <p:bldP spid="7176" grpId="0" bldLvl="0" animBg="1"/>
      <p:bldP spid="717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-1882" y="2"/>
            <a:ext cx="12195764" cy="981591"/>
          </a:xfrm>
          <a:prstGeom prst="rect">
            <a:avLst/>
          </a:prstGeom>
          <a:solidFill>
            <a:srgbClr val="1848C0">
              <a:alpha val="89803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3205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351954" y="217661"/>
            <a:ext cx="564562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提案提交（电脑端）</a:t>
            </a:r>
            <a:endParaRPr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-1882" y="481906"/>
            <a:ext cx="2936300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9285533" y="482753"/>
            <a:ext cx="2908351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11" name="文本框 10"/>
          <p:cNvSpPr txBox="1"/>
          <p:nvPr/>
        </p:nvSpPr>
        <p:spPr>
          <a:xfrm>
            <a:off x="1296035" y="4498975"/>
            <a:ext cx="107676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提案内容：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提案内容应包含调研情况、问题分析、具体建议三个部分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提案内容字数限制在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300-2000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提案内容填写完后，请点击图示红框处按钮“一键排版”，以保证提案内容的格式统一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C:\Users\Administrator\Desktop\3.png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644708" y="1205865"/>
            <a:ext cx="3263900" cy="31857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 bldLvl="0" animBg="1"/>
      <p:bldP spid="7176" grpId="0" bldLvl="0" animBg="1"/>
      <p:bldP spid="717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-1882" y="2"/>
            <a:ext cx="12195764" cy="981591"/>
          </a:xfrm>
          <a:prstGeom prst="rect">
            <a:avLst/>
          </a:prstGeom>
          <a:solidFill>
            <a:srgbClr val="1848C0">
              <a:alpha val="89803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3205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351954" y="217661"/>
            <a:ext cx="564562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提案提交（电脑端）</a:t>
            </a:r>
            <a:endParaRPr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-1882" y="481906"/>
            <a:ext cx="2936300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9285533" y="482753"/>
            <a:ext cx="2908351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13" name="文本框 12"/>
          <p:cNvSpPr txBox="1"/>
          <p:nvPr/>
        </p:nvSpPr>
        <p:spPr>
          <a:xfrm>
            <a:off x="1527810" y="4571365"/>
            <a:ext cx="9441180" cy="1889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附件上传：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提案人提交提案时，如需上传附件的，可选择文件上传，最多支持上传三个附件；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附件总大小不可超过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200M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集体提案请在附件中上传签字盖章的集体提案内容文件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0650" y="1376680"/>
            <a:ext cx="9569450" cy="27997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 bldLvl="0" animBg="1"/>
      <p:bldP spid="7176" grpId="0" bldLvl="0" animBg="1"/>
      <p:bldP spid="717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-1882" y="2"/>
            <a:ext cx="12195764" cy="981591"/>
          </a:xfrm>
          <a:prstGeom prst="rect">
            <a:avLst/>
          </a:prstGeom>
          <a:solidFill>
            <a:srgbClr val="1848C0">
              <a:alpha val="89803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3205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351954" y="217661"/>
            <a:ext cx="564562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提案提交（电脑端）</a:t>
            </a:r>
            <a:endParaRPr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-1882" y="481906"/>
            <a:ext cx="2936300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9285533" y="482753"/>
            <a:ext cx="2908351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11" name="文本框 10"/>
          <p:cNvSpPr txBox="1"/>
          <p:nvPr/>
        </p:nvSpPr>
        <p:spPr>
          <a:xfrm>
            <a:off x="1677035" y="4267200"/>
            <a:ext cx="958723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相关情况：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提案人需明确所提交提案“是否同意公开发表”、“是否同意其他委员参阅”，默认为同意，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取消勾选即为不同意。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/>
          <a:srcRect b="47026"/>
          <a:stretch>
            <a:fillRect/>
          </a:stretch>
        </p:blipFill>
        <p:spPr>
          <a:xfrm>
            <a:off x="991235" y="1524635"/>
            <a:ext cx="10622280" cy="22752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 bldLvl="0" animBg="1"/>
      <p:bldP spid="7176" grpId="0" bldLvl="0" animBg="1"/>
      <p:bldP spid="717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-1882" y="2"/>
            <a:ext cx="12195764" cy="981591"/>
          </a:xfrm>
          <a:prstGeom prst="rect">
            <a:avLst/>
          </a:prstGeom>
          <a:solidFill>
            <a:srgbClr val="1848C0">
              <a:alpha val="89803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3205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351954" y="217661"/>
            <a:ext cx="564562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提案提交（电脑端）</a:t>
            </a:r>
            <a:endParaRPr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-1882" y="481906"/>
            <a:ext cx="2936300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9285533" y="482753"/>
            <a:ext cx="2908351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11" name="文本框 10"/>
          <p:cNvSpPr txBox="1"/>
          <p:nvPr/>
        </p:nvSpPr>
        <p:spPr>
          <a:xfrm>
            <a:off x="1524635" y="4648200"/>
            <a:ext cx="96564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办理单位建议：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提案人可根据提案内容，选择建议办理提案的主办单位、协办单位；可根据类别勾选，也可点击“查询”，输入关键词，快速查找单位名称。（可不选办理单位建议）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8076" y="1372856"/>
            <a:ext cx="3827500" cy="30140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580" y="1372870"/>
            <a:ext cx="4594860" cy="30143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 bldLvl="0" animBg="1"/>
      <p:bldP spid="7176" grpId="0" bldLvl="0" animBg="1"/>
      <p:bldP spid="717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-1882" y="2"/>
            <a:ext cx="12195764" cy="981591"/>
          </a:xfrm>
          <a:prstGeom prst="rect">
            <a:avLst/>
          </a:prstGeom>
          <a:solidFill>
            <a:srgbClr val="1848C0">
              <a:alpha val="89803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3205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351954" y="217661"/>
            <a:ext cx="564562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提案提交（电脑端）</a:t>
            </a:r>
            <a:endParaRPr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-1882" y="481906"/>
            <a:ext cx="2936300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9285533" y="482753"/>
            <a:ext cx="2908351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14" name="文本框 13"/>
          <p:cNvSpPr txBox="1"/>
          <p:nvPr/>
        </p:nvSpPr>
        <p:spPr>
          <a:xfrm>
            <a:off x="1829435" y="4343400"/>
            <a:ext cx="104501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提案联系人：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若提案联系人不是本人，可输入联系人姓名、地址、联系电话。（可不填写）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935" y="1389380"/>
            <a:ext cx="10184765" cy="1904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 bldLvl="0" animBg="1"/>
      <p:bldP spid="7176" grpId="0" bldLvl="0" animBg="1"/>
      <p:bldP spid="717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-1882" y="4"/>
            <a:ext cx="2845764" cy="6858001"/>
          </a:xfrm>
          <a:prstGeom prst="rect">
            <a:avLst/>
          </a:prstGeom>
          <a:solidFill>
            <a:srgbClr val="1848C0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3205"/>
          </a:p>
        </p:txBody>
      </p:sp>
      <p:sp>
        <p:nvSpPr>
          <p:cNvPr id="31" name="TextBox 30"/>
          <p:cNvSpPr txBox="1"/>
          <p:nvPr/>
        </p:nvSpPr>
        <p:spPr>
          <a:xfrm>
            <a:off x="3124587" y="609774"/>
            <a:ext cx="8784299" cy="52622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609600">
              <a:lnSpc>
                <a:spcPct val="150000"/>
              </a:lnSpc>
              <a:defRPr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市政协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“提案系统”，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政协委员在线管理提案的平台，主要功能有：提交提案、查看提案审查结果、查看提案办理状态、查看提案答复情况、提案办理满意度测评等功能。“提案系统”促进政协提案办理工作线上线下的融合、传统履职方式和新履职方式的融合，有效提高提案工作时效。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9004" y="3429213"/>
            <a:ext cx="2328205" cy="5849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功能简介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35" y="2133600"/>
            <a:ext cx="761365" cy="8026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31" grpId="0" bldLvl="0" animBg="1"/>
      <p:bldP spid="2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-1882" y="2"/>
            <a:ext cx="12195764" cy="981591"/>
          </a:xfrm>
          <a:prstGeom prst="rect">
            <a:avLst/>
          </a:prstGeom>
          <a:solidFill>
            <a:srgbClr val="1848C0">
              <a:alpha val="89803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3205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351954" y="217661"/>
            <a:ext cx="564562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提案提交（电脑端）</a:t>
            </a:r>
            <a:endParaRPr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-1882" y="481906"/>
            <a:ext cx="2936300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9285533" y="482753"/>
            <a:ext cx="2908351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11" name="文本框 10"/>
          <p:cNvSpPr txBox="1"/>
          <p:nvPr/>
        </p:nvSpPr>
        <p:spPr>
          <a:xfrm>
            <a:off x="2210435" y="5029200"/>
            <a:ext cx="845502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提案提交：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确认信息无误后点击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提交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，系统提示：提交成功即可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存为草稿：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点击“存为草稿”，提案内容可保存至“草稿箱提案”，存   为草稿的提案，可在“草稿箱提案”里进行编辑，再提交即可。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7035" y="1176655"/>
            <a:ext cx="8793480" cy="16440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645" y="3047976"/>
            <a:ext cx="8088039" cy="174163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 bldLvl="0" animBg="1"/>
      <p:bldP spid="7176" grpId="0" bldLvl="0" animBg="1"/>
      <p:bldP spid="717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37963" y="2269047"/>
            <a:ext cx="5749803" cy="2208352"/>
          </a:xfrm>
          <a:prstGeom prst="rect">
            <a:avLst/>
          </a:prstGeom>
          <a:solidFill>
            <a:srgbClr val="184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45285"/>
            <a:endParaRPr lang="zh-CN" altLang="en-US" sz="2265">
              <a:solidFill>
                <a:srgbClr val="1F497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07882" y="2269047"/>
            <a:ext cx="384061" cy="2208352"/>
          </a:xfrm>
          <a:prstGeom prst="rect">
            <a:avLst/>
          </a:prstGeom>
          <a:solidFill>
            <a:srgbClr val="184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265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6609" y="2528027"/>
            <a:ext cx="1415772" cy="1569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5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endParaRPr lang="zh-CN" altLang="en-US" sz="9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占位符 3"/>
          <p:cNvSpPr txBox="1"/>
          <p:nvPr/>
        </p:nvSpPr>
        <p:spPr>
          <a:xfrm>
            <a:off x="6384122" y="2920033"/>
            <a:ext cx="5583607" cy="711401"/>
          </a:xfrm>
          <a:prstGeom prst="rect">
            <a:avLst/>
          </a:prstGeom>
        </p:spPr>
        <p:txBody>
          <a:bodyPr vert="horz" lIns="121927" tIns="60963" rIns="121927" bIns="60963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提案提交（手机端）</a:t>
            </a:r>
            <a:endParaRPr sz="48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84124" y="4416232"/>
            <a:ext cx="5378257" cy="60977"/>
          </a:xfrm>
          <a:prstGeom prst="rect">
            <a:avLst/>
          </a:prstGeom>
          <a:solidFill>
            <a:srgbClr val="1848C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265">
              <a:solidFill>
                <a:srgbClr val="1F497D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/>
      <p:bldP spid="13" grpId="0"/>
      <p:bldP spid="1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-1882" y="2"/>
            <a:ext cx="12195764" cy="981591"/>
          </a:xfrm>
          <a:prstGeom prst="rect">
            <a:avLst/>
          </a:prstGeom>
          <a:solidFill>
            <a:srgbClr val="1848C0">
              <a:alpha val="89803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3205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351954" y="217661"/>
            <a:ext cx="564562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提案提交（手机端）</a:t>
            </a:r>
            <a:endParaRPr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-1882" y="481906"/>
            <a:ext cx="2936300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9285533" y="482753"/>
            <a:ext cx="2908351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11" name="文本框 10"/>
          <p:cNvSpPr txBox="1"/>
          <p:nvPr/>
        </p:nvSpPr>
        <p:spPr>
          <a:xfrm>
            <a:off x="1067435" y="2438400"/>
            <a:ext cx="106426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政协委员可在</a:t>
            </a:r>
            <a:r>
              <a:rPr 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手机端通过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数字政协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履职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提交提案，具体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下载安装流程及提案提交操作，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请参阅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数字政协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履职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安装使用指南。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 bldLvl="0" animBg="1"/>
      <p:bldP spid="7176" grpId="0" bldLvl="0" animBg="1"/>
      <p:bldP spid="717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37963" y="2269047"/>
            <a:ext cx="5749803" cy="2208352"/>
          </a:xfrm>
          <a:prstGeom prst="rect">
            <a:avLst/>
          </a:prstGeom>
          <a:solidFill>
            <a:srgbClr val="184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45285"/>
            <a:endParaRPr lang="zh-CN" altLang="en-US" sz="2265">
              <a:solidFill>
                <a:srgbClr val="1F497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07882" y="2269047"/>
            <a:ext cx="384061" cy="2208352"/>
          </a:xfrm>
          <a:prstGeom prst="rect">
            <a:avLst/>
          </a:prstGeom>
          <a:solidFill>
            <a:srgbClr val="184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265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6609" y="2528027"/>
            <a:ext cx="1415772" cy="1569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5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endParaRPr lang="zh-CN" altLang="en-US" sz="9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占位符 3"/>
          <p:cNvSpPr txBox="1"/>
          <p:nvPr/>
        </p:nvSpPr>
        <p:spPr>
          <a:xfrm>
            <a:off x="6384122" y="2920033"/>
            <a:ext cx="5583607" cy="711401"/>
          </a:xfrm>
          <a:prstGeom prst="rect">
            <a:avLst/>
          </a:prstGeom>
        </p:spPr>
        <p:txBody>
          <a:bodyPr vert="horz" lIns="121927" tIns="60963" rIns="121927" bIns="60963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48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“满意度测评”</a:t>
            </a:r>
            <a:endParaRPr sz="48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84124" y="4416232"/>
            <a:ext cx="5378257" cy="60977"/>
          </a:xfrm>
          <a:prstGeom prst="rect">
            <a:avLst/>
          </a:prstGeom>
          <a:solidFill>
            <a:srgbClr val="1848C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265">
              <a:solidFill>
                <a:srgbClr val="1F497D"/>
              </a:solidFill>
            </a:endParaRPr>
          </a:p>
        </p:txBody>
      </p:sp>
      <p:sp>
        <p:nvSpPr>
          <p:cNvPr id="7" name="文本占位符 3"/>
          <p:cNvSpPr txBox="1"/>
          <p:nvPr/>
        </p:nvSpPr>
        <p:spPr>
          <a:xfrm>
            <a:off x="7210032" y="1143060"/>
            <a:ext cx="5583607" cy="711401"/>
          </a:xfrm>
          <a:prstGeom prst="rect">
            <a:avLst/>
          </a:prstGeom>
        </p:spPr>
        <p:txBody>
          <a:bodyPr vert="horz" lIns="121927" tIns="60963" rIns="121927" bIns="60963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48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  <a:p>
            <a:endParaRPr lang="en-US" altLang="zh-CN" sz="48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  <a:p>
            <a:endParaRPr lang="en-US" altLang="zh-CN" sz="48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关于提案</a:t>
            </a:r>
            <a:endParaRPr lang="en-US" altLang="zh-CN" sz="48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/>
      <p:bldP spid="13" grpId="0"/>
      <p:bldP spid="14" grpId="0" bldLvl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-1882" y="2"/>
            <a:ext cx="12195764" cy="981591"/>
          </a:xfrm>
          <a:prstGeom prst="rect">
            <a:avLst/>
          </a:prstGeom>
          <a:solidFill>
            <a:srgbClr val="1848C0">
              <a:alpha val="89803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3205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2365088" y="217661"/>
            <a:ext cx="784560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关于提案“满意度测评”</a:t>
            </a:r>
            <a:endParaRPr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-1882" y="481907"/>
            <a:ext cx="4269130" cy="0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8153346" y="483600"/>
            <a:ext cx="4040538" cy="0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9" name="文本框 8"/>
          <p:cNvSpPr txBox="1"/>
          <p:nvPr/>
        </p:nvSpPr>
        <p:spPr>
          <a:xfrm>
            <a:off x="610870" y="1752644"/>
            <a:ext cx="11268710" cy="3409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提案由承办单位答复后，需经提案人填写“满意度测评”方可进入提案办结程序。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因此，在提案答复后，提案人须完成“满意度测评”。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政协委员“满意度测评”可选择在电脑端或手机端提交；其他提案人只能通过电脑端提交。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 bldLvl="0" animBg="1"/>
      <p:bldP spid="7176" grpId="0" bldLvl="0" animBg="1"/>
      <p:bldP spid="7177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-1882" y="2"/>
            <a:ext cx="12195764" cy="981591"/>
          </a:xfrm>
          <a:prstGeom prst="rect">
            <a:avLst/>
          </a:prstGeom>
          <a:solidFill>
            <a:srgbClr val="1848C0">
              <a:alpha val="89803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3205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2365088" y="217661"/>
            <a:ext cx="784560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关于提案“满意度测评”</a:t>
            </a:r>
            <a:endParaRPr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-1882" y="481907"/>
            <a:ext cx="4269130" cy="0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8153346" y="483600"/>
            <a:ext cx="4040538" cy="0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9" name="文本框 8"/>
          <p:cNvSpPr txBox="1"/>
          <p:nvPr/>
        </p:nvSpPr>
        <p:spPr>
          <a:xfrm>
            <a:off x="1448608" y="3886262"/>
            <a:ext cx="1036045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电脑端：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请登陆市政协“提案系统”，点击“已答复提案”，在对应的提案后，点击“进入测评”，填写表单提交即可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835" y="1524635"/>
            <a:ext cx="8413750" cy="20281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 bldLvl="0" animBg="1"/>
      <p:bldP spid="7176" grpId="0" bldLvl="0" animBg="1"/>
      <p:bldP spid="717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-1882" y="2"/>
            <a:ext cx="12195764" cy="981591"/>
          </a:xfrm>
          <a:prstGeom prst="rect">
            <a:avLst/>
          </a:prstGeom>
          <a:solidFill>
            <a:srgbClr val="1848C0">
              <a:alpha val="89803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3205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2365088" y="217661"/>
            <a:ext cx="784560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关于提案“满意度测评”</a:t>
            </a:r>
            <a:endParaRPr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-1882" y="481907"/>
            <a:ext cx="4269130" cy="0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8153346" y="483600"/>
            <a:ext cx="4040538" cy="0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8" name="文本框 7"/>
          <p:cNvSpPr txBox="1"/>
          <p:nvPr/>
        </p:nvSpPr>
        <p:spPr>
          <a:xfrm>
            <a:off x="1067608" y="5259132"/>
            <a:ext cx="1095550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手机端（“数字政协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履职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点击“昆明提案管理”→“我的提案”→点击具体提案→“满意度测评”即可。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80" y="1200074"/>
            <a:ext cx="2371725" cy="38730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75" y="1200074"/>
            <a:ext cx="2735580" cy="38241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 descr="C:\Users\HP\Desktop\微信截图_20230223155105.png微信截图_2023022315510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67205" y="1200150"/>
            <a:ext cx="2287270" cy="37992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 bldLvl="0" animBg="1"/>
      <p:bldP spid="7176" grpId="0" bldLvl="0" animBg="1"/>
      <p:bldP spid="717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-1882" y="2"/>
            <a:ext cx="12195764" cy="981591"/>
          </a:xfrm>
          <a:prstGeom prst="rect">
            <a:avLst/>
          </a:prstGeom>
          <a:solidFill>
            <a:srgbClr val="1848C0">
              <a:alpha val="89803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3205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2209902" y="217661"/>
            <a:ext cx="7845604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疑难解答</a:t>
            </a:r>
            <a:endParaRPr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-1882" y="481907"/>
            <a:ext cx="4269130" cy="0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8153346" y="483600"/>
            <a:ext cx="4040538" cy="0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14" name="文本框 13"/>
          <p:cNvSpPr txBox="1"/>
          <p:nvPr/>
        </p:nvSpPr>
        <p:spPr>
          <a:xfrm>
            <a:off x="1600835" y="3106420"/>
            <a:ext cx="89338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市政协办公室：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李晟全（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18988441163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 bldLvl="0" animBg="1"/>
      <p:bldP spid="7176" grpId="0" bldLvl="0" animBg="1"/>
      <p:bldP spid="717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37963" y="2269047"/>
            <a:ext cx="5749803" cy="2208352"/>
          </a:xfrm>
          <a:prstGeom prst="rect">
            <a:avLst/>
          </a:prstGeom>
          <a:solidFill>
            <a:srgbClr val="184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45285"/>
            <a:endParaRPr lang="zh-CN" altLang="en-US" sz="2265">
              <a:solidFill>
                <a:srgbClr val="1F497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07882" y="2269047"/>
            <a:ext cx="384061" cy="2208352"/>
          </a:xfrm>
          <a:prstGeom prst="rect">
            <a:avLst/>
          </a:prstGeom>
          <a:solidFill>
            <a:srgbClr val="184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265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6609" y="2528026"/>
            <a:ext cx="1415772" cy="1569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5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endParaRPr lang="zh-CN" altLang="en-US" sz="9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占位符 3"/>
          <p:cNvSpPr txBox="1"/>
          <p:nvPr/>
        </p:nvSpPr>
        <p:spPr>
          <a:xfrm>
            <a:off x="6384122" y="2920033"/>
            <a:ext cx="5583607" cy="711401"/>
          </a:xfrm>
          <a:prstGeom prst="rect">
            <a:avLst/>
          </a:prstGeom>
        </p:spPr>
        <p:txBody>
          <a:bodyPr vert="horz" lIns="121927" tIns="60963" rIns="121927" bIns="60963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系统访问</a:t>
            </a:r>
            <a:endParaRPr sz="64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84124" y="4416232"/>
            <a:ext cx="5378257" cy="60977"/>
          </a:xfrm>
          <a:prstGeom prst="rect">
            <a:avLst/>
          </a:prstGeom>
          <a:solidFill>
            <a:srgbClr val="1848C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265">
              <a:solidFill>
                <a:srgbClr val="1F497D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/>
      <p:bldP spid="13" grpId="0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-1882" y="2"/>
            <a:ext cx="12195764" cy="981591"/>
          </a:xfrm>
          <a:prstGeom prst="rect">
            <a:avLst/>
          </a:prstGeom>
          <a:solidFill>
            <a:srgbClr val="1848C0">
              <a:alpha val="89803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3205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351954" y="217661"/>
            <a:ext cx="564562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系统访问</a:t>
            </a:r>
            <a:endParaRPr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-1882" y="481906"/>
            <a:ext cx="2936300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9285533" y="482753"/>
            <a:ext cx="2908351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10" name="文本框 9"/>
          <p:cNvSpPr txBox="1"/>
          <p:nvPr/>
        </p:nvSpPr>
        <p:spPr>
          <a:xfrm>
            <a:off x="515620" y="1219835"/>
            <a:ext cx="1211707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访问方式：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使用互联网电脑，打开浏览器，输入市政协网站地址：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www.kmszx.gov.cn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，下拉至图示处，点击跳转。</a:t>
            </a:r>
            <a:endParaRPr lang="zh-CN" altLang="en-US" sz="3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C:\Users\HP\Desktop\000000.png00000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89" y="2438465"/>
            <a:ext cx="4837423" cy="27901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286000"/>
            <a:ext cx="6703695" cy="30949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文本框 15"/>
          <p:cNvSpPr txBox="1"/>
          <p:nvPr/>
        </p:nvSpPr>
        <p:spPr>
          <a:xfrm>
            <a:off x="227965" y="5432425"/>
            <a:ext cx="118776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sz="2400" b="1" dirty="0">
                <a:solidFill>
                  <a:srgbClr val="9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委员个人登录名：</a:t>
            </a:r>
            <a:r>
              <a:rPr sz="2400" b="1" dirty="0">
                <a:solidFill>
                  <a:srgbClr val="9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个人手机号码   </a:t>
            </a:r>
            <a:r>
              <a:rPr lang="zh-CN" sz="2400" b="1" dirty="0">
                <a:solidFill>
                  <a:srgbClr val="9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r>
              <a:rPr sz="2400" b="1" dirty="0">
                <a:solidFill>
                  <a:srgbClr val="9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密码</a:t>
            </a:r>
            <a:r>
              <a:rPr lang="zh-CN" sz="2400" b="1" dirty="0">
                <a:solidFill>
                  <a:srgbClr val="9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sz="2400" b="1" dirty="0">
                <a:solidFill>
                  <a:srgbClr val="9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Szx@123456;</a:t>
            </a:r>
            <a:endParaRPr lang="en-US" sz="2400" b="1" dirty="0">
              <a:solidFill>
                <a:srgbClr val="96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96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集体或办理单位账户：单位名称，如市侨联，</a:t>
            </a:r>
            <a:r>
              <a:rPr lang="zh-CN" sz="2400" b="1" dirty="0">
                <a:solidFill>
                  <a:srgbClr val="9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登录</a:t>
            </a:r>
            <a:r>
              <a:rPr sz="2400" b="1" dirty="0">
                <a:solidFill>
                  <a:srgbClr val="9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密码</a:t>
            </a:r>
            <a:r>
              <a:rPr lang="zh-CN" sz="2400" b="1" dirty="0">
                <a:solidFill>
                  <a:srgbClr val="9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r>
              <a:rPr lang="en-US" sz="2400" b="1" dirty="0">
                <a:solidFill>
                  <a:srgbClr val="9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Szx@123456</a:t>
            </a:r>
            <a:r>
              <a:rPr lang="zh-CN" altLang="en-US" sz="2400" b="1" dirty="0">
                <a:solidFill>
                  <a:srgbClr val="9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sz="2400" b="1" dirty="0">
              <a:solidFill>
                <a:srgbClr val="96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endParaRPr lang="en-US" sz="2400" b="1" dirty="0">
              <a:solidFill>
                <a:srgbClr val="96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 bldLvl="0" animBg="1"/>
      <p:bldP spid="7176" grpId="0" bldLvl="0" animBg="1"/>
      <p:bldP spid="717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37963" y="2269047"/>
            <a:ext cx="5749803" cy="2208352"/>
          </a:xfrm>
          <a:prstGeom prst="rect">
            <a:avLst/>
          </a:prstGeom>
          <a:solidFill>
            <a:srgbClr val="184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45285"/>
            <a:endParaRPr lang="zh-CN" altLang="en-US" sz="2265">
              <a:solidFill>
                <a:srgbClr val="1F497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07882" y="2269047"/>
            <a:ext cx="384061" cy="2208352"/>
          </a:xfrm>
          <a:prstGeom prst="rect">
            <a:avLst/>
          </a:prstGeom>
          <a:solidFill>
            <a:srgbClr val="184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265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6611" y="2528027"/>
            <a:ext cx="1415772" cy="1569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5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endParaRPr lang="zh-CN" altLang="en-US" sz="9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占位符 3"/>
          <p:cNvSpPr txBox="1"/>
          <p:nvPr/>
        </p:nvSpPr>
        <p:spPr>
          <a:xfrm>
            <a:off x="6384122" y="2920033"/>
            <a:ext cx="5583607" cy="711401"/>
          </a:xfrm>
          <a:prstGeom prst="rect">
            <a:avLst/>
          </a:prstGeom>
        </p:spPr>
        <p:txBody>
          <a:bodyPr vert="horz" lIns="121927" tIns="60963" rIns="121927" bIns="60963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4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系统登陆</a:t>
            </a:r>
            <a:endParaRPr sz="64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84124" y="4416232"/>
            <a:ext cx="5378257" cy="60977"/>
          </a:xfrm>
          <a:prstGeom prst="rect">
            <a:avLst/>
          </a:prstGeom>
          <a:solidFill>
            <a:srgbClr val="1848C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265">
              <a:solidFill>
                <a:srgbClr val="1F497D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/>
      <p:bldP spid="13" grpId="0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-1882" y="2"/>
            <a:ext cx="12195764" cy="981591"/>
          </a:xfrm>
          <a:prstGeom prst="rect">
            <a:avLst/>
          </a:prstGeom>
          <a:solidFill>
            <a:srgbClr val="1848C0">
              <a:alpha val="89803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3205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351954" y="217661"/>
            <a:ext cx="5645623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系统登陆</a:t>
            </a:r>
            <a:endParaRPr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-1882" y="481906"/>
            <a:ext cx="2936300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9285533" y="482753"/>
            <a:ext cx="2908351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13" name="文本框 12"/>
          <p:cNvSpPr txBox="1"/>
          <p:nvPr/>
        </p:nvSpPr>
        <p:spPr>
          <a:xfrm>
            <a:off x="2216785" y="1129030"/>
            <a:ext cx="7915910" cy="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665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提示：</a:t>
            </a:r>
            <a:r>
              <a:rPr lang="zh-CN" altLang="en-US" sz="26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首次登陆，提示修改密码，请自行重设密码。</a:t>
            </a:r>
            <a:endParaRPr lang="zh-CN" altLang="en-US" sz="26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835" y="2134870"/>
            <a:ext cx="9015095" cy="4257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 bldLvl="0" animBg="1"/>
      <p:bldP spid="7176" grpId="0" bldLvl="0" animBg="1"/>
      <p:bldP spid="717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37963" y="2269047"/>
            <a:ext cx="5749803" cy="2208352"/>
          </a:xfrm>
          <a:prstGeom prst="rect">
            <a:avLst/>
          </a:prstGeom>
          <a:solidFill>
            <a:srgbClr val="184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645285"/>
            <a:endParaRPr lang="zh-CN" altLang="en-US" sz="2265">
              <a:solidFill>
                <a:srgbClr val="1F497D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07882" y="2269047"/>
            <a:ext cx="384061" cy="2208352"/>
          </a:xfrm>
          <a:prstGeom prst="rect">
            <a:avLst/>
          </a:prstGeom>
          <a:solidFill>
            <a:srgbClr val="184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zh-CN" altLang="en-US" sz="2265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6609" y="2528027"/>
            <a:ext cx="1415772" cy="1569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8565"/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endParaRPr lang="zh-CN" altLang="en-US" sz="9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占位符 3"/>
          <p:cNvSpPr txBox="1"/>
          <p:nvPr/>
        </p:nvSpPr>
        <p:spPr>
          <a:xfrm>
            <a:off x="6384122" y="2920033"/>
            <a:ext cx="5583607" cy="711401"/>
          </a:xfrm>
          <a:prstGeom prst="rect">
            <a:avLst/>
          </a:prstGeom>
        </p:spPr>
        <p:txBody>
          <a:bodyPr vert="horz" lIns="121927" tIns="60963" rIns="121927" bIns="60963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>
                <a:solidFill>
                  <a:srgbClr val="56762C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系统界面</a:t>
            </a:r>
            <a:endParaRPr sz="48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84124" y="4416232"/>
            <a:ext cx="5378257" cy="60977"/>
          </a:xfrm>
          <a:prstGeom prst="rect">
            <a:avLst/>
          </a:prstGeom>
          <a:solidFill>
            <a:srgbClr val="1848C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565"/>
            <a:endParaRPr lang="en-US" sz="2265">
              <a:solidFill>
                <a:srgbClr val="1F497D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/>
      <p:bldP spid="13" grpId="0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-1882" y="2"/>
            <a:ext cx="12195764" cy="981591"/>
          </a:xfrm>
          <a:prstGeom prst="rect">
            <a:avLst/>
          </a:prstGeom>
          <a:solidFill>
            <a:srgbClr val="1848C0">
              <a:alpha val="89803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3205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351954" y="217661"/>
            <a:ext cx="564562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快捷导航</a:t>
            </a:r>
            <a:endParaRPr lang="zh-CN" altLang="en-US"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-1882" y="481906"/>
            <a:ext cx="2936300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9285533" y="482753"/>
            <a:ext cx="2908351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9" name="文本框 8"/>
          <p:cNvSpPr txBox="1"/>
          <p:nvPr/>
        </p:nvSpPr>
        <p:spPr>
          <a:xfrm>
            <a:off x="4265982" y="1615474"/>
            <a:ext cx="7924592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1000" indent="-3810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提案线索征集：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点击提案线索征集→添加信息，提交提案线索；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提交大会提案：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大会期间提案提交，大会前及大会期间开放该功能；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提交闭会提案：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闭会提案提交，大会结束开放该功能；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退回提案：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提案提交后，若未立案，则在该处显示；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办理中提案：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提案立案后，可在该处查询提案的办理情况；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已答复提案：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提案答复后，可在该处查看提案答复情况；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已办结提案：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提案办结后，可在该处查询提案办结情况；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81000" indent="-3810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草稿箱提案：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提案存为草稿的，可在此处继续编辑。</a:t>
            </a:r>
            <a:endParaRPr lang="zh-CN" altLang="en-US" sz="32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0874" y="1820314"/>
            <a:ext cx="3256443" cy="422591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 bldLvl="0" animBg="1"/>
      <p:bldP spid="7176" grpId="0" bldLvl="0" animBg="1"/>
      <p:bldP spid="717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-1882" y="2"/>
            <a:ext cx="12195764" cy="981591"/>
          </a:xfrm>
          <a:prstGeom prst="rect">
            <a:avLst/>
          </a:prstGeom>
          <a:solidFill>
            <a:srgbClr val="1848C0">
              <a:alpha val="89803"/>
            </a:srgb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3205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351954" y="217661"/>
            <a:ext cx="5645623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66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通知公告</a:t>
            </a:r>
            <a:endParaRPr lang="zh-CN" altLang="en-US" sz="266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176" name="Line 6"/>
          <p:cNvSpPr>
            <a:spLocks noChangeShapeType="1"/>
          </p:cNvSpPr>
          <p:nvPr/>
        </p:nvSpPr>
        <p:spPr bwMode="auto">
          <a:xfrm>
            <a:off x="-1882" y="481906"/>
            <a:ext cx="2936300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7177" name="Line 7"/>
          <p:cNvSpPr>
            <a:spLocks noChangeShapeType="1"/>
          </p:cNvSpPr>
          <p:nvPr/>
        </p:nvSpPr>
        <p:spPr bwMode="auto">
          <a:xfrm>
            <a:off x="9285533" y="482753"/>
            <a:ext cx="2908351" cy="847"/>
          </a:xfrm>
          <a:prstGeom prst="line">
            <a:avLst/>
          </a:prstGeom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zh-CN" altLang="en-US" sz="3205"/>
          </a:p>
        </p:txBody>
      </p:sp>
      <p:sp>
        <p:nvSpPr>
          <p:cNvPr id="12" name="文本框 11"/>
          <p:cNvSpPr txBox="1"/>
          <p:nvPr/>
        </p:nvSpPr>
        <p:spPr>
          <a:xfrm>
            <a:off x="1296035" y="5867400"/>
            <a:ext cx="996569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  <a:defRPr/>
            </a:pPr>
            <a:r>
              <a:rPr lang="zh-CN" sz="2000" b="1" dirty="0">
                <a:solidFill>
                  <a:srgbClr val="96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点击通知公告标题进行内容查看、附件下载，点击“更多”，显示完整的通知公告列表。</a:t>
            </a:r>
            <a:endParaRPr lang="zh-CN" sz="2000" b="1" dirty="0">
              <a:solidFill>
                <a:srgbClr val="96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1835" y="1372235"/>
            <a:ext cx="8062595" cy="41040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nimBg="1"/>
      <p:bldP spid="7174" grpId="0" bldLvl="0" animBg="1"/>
      <p:bldP spid="7176" grpId="0" bldLvl="0" animBg="1"/>
      <p:bldP spid="7177" grpId="0" bldLvl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1775</Words>
  <Application>WPS 演示</Application>
  <PresentationFormat>宽屏</PresentationFormat>
  <Paragraphs>148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微软雅黑</vt:lpstr>
      <vt:lpstr>Wingdings</vt:lpstr>
      <vt:lpstr>Arial Unicode MS</vt:lpstr>
      <vt:lpstr>等线 Light</vt:lpstr>
      <vt:lpstr>Calibri Light</vt:lpstr>
      <vt:lpstr>等线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蓝色工作总结</dc:title>
  <dc:creator>第一PPT</dc:creator>
  <cp:keywords>www.1ppt.com</cp:keywords>
  <dc:subject>哎呀小小草</dc:subject>
  <cp:lastModifiedBy>HP</cp:lastModifiedBy>
  <cp:revision>330</cp:revision>
  <cp:lastPrinted>2021-10-21T03:58:00Z</cp:lastPrinted>
  <dcterms:created xsi:type="dcterms:W3CDTF">2015-06-22T07:54:00Z</dcterms:created>
  <dcterms:modified xsi:type="dcterms:W3CDTF">2023-02-23T07:52:18Z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2052-11.8.6.8722</vt:lpwstr>
  </property>
  <property fmtid="{D5CDD505-2E9C-101B-9397-08002B2CF9AE}" pid="4" name="ICV">
    <vt:lpwstr>45F81163E55943E1BF6DA744E54C4DC7</vt:lpwstr>
  </property>
</Properties>
</file>